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>
        <p:scale>
          <a:sx n="33" d="100"/>
          <a:sy n="33" d="100"/>
        </p:scale>
        <p:origin x="1476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5" b="-38883"/>
            </a:stretch>
          </a:blipFill>
          <a:ln>
            <a:noFill/>
          </a:ln>
        </p:spPr>
      </p:sp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4986" y="1787374"/>
            <a:ext cx="21176021" cy="688220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 extrusionOk="0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7000"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15962425" y="5410200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 extrusionOk="0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0999"/>
            </a:blip>
            <a:stretch>
              <a:fillRect/>
            </a:stretch>
          </a:blipFill>
          <a:ln>
            <a:noFill/>
          </a:ln>
        </p:spPr>
      </p:sp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63059" y="4344144"/>
            <a:ext cx="1001268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09425" y="1827276"/>
            <a:ext cx="1001268" cy="133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468351" y="2958868"/>
            <a:ext cx="15494073" cy="369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Project: The</a:t>
            </a:r>
            <a:r>
              <a:rPr lang="en-US" sz="9308" b="1" dirty="0" smtClean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 </a:t>
            </a:r>
            <a:r>
              <a:rPr lang="en-US" sz="4800" b="1" dirty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L</a:t>
            </a:r>
            <a:r>
              <a:rPr lang="en-US" sz="4800" b="1" dirty="0" smtClean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ive </a:t>
            </a:r>
            <a:r>
              <a:rPr lang="en-US" sz="4800" b="1" dirty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M</a:t>
            </a:r>
            <a:r>
              <a:rPr lang="en-US" sz="4800" b="1" dirty="0" smtClean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eeting </a:t>
            </a:r>
            <a:r>
              <a:rPr lang="en-US" sz="4800" b="1" dirty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S</a:t>
            </a:r>
            <a:r>
              <a:rPr lang="en-US" sz="4800" b="1" dirty="0" smtClean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ummarizer </a:t>
            </a:r>
            <a:r>
              <a:rPr lang="en-US" sz="4800" b="1" dirty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A</a:t>
            </a:r>
            <a:r>
              <a:rPr lang="en-US" sz="4800" b="1" dirty="0" smtClean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pplication</a:t>
            </a:r>
          </a:p>
          <a:p>
            <a:pPr marL="0" marR="0" lvl="0" indent="0" algn="l" rtl="0">
              <a:lnSpc>
                <a:spcPct val="12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Name: </a:t>
            </a:r>
            <a:r>
              <a:rPr lang="en-US" sz="4800" b="1" dirty="0" err="1" smtClean="0">
                <a:solidFill>
                  <a:srgbClr val="FFFFFF"/>
                </a:solidFill>
                <a:latin typeface="Lucida Fax" panose="02060602050505020204" pitchFamily="18" charset="0"/>
                <a:ea typeface="SimSun" panose="02010600030101010101" pitchFamily="2" charset="-122"/>
              </a:rPr>
              <a:t>Pradeeshna</a:t>
            </a:r>
            <a:endParaRPr lang="en-US" sz="4800" b="1" dirty="0" smtClean="0">
              <a:solidFill>
                <a:srgbClr val="FFFFFF"/>
              </a:solidFill>
              <a:latin typeface="Lucida Fax" panose="02060602050505020204" pitchFamily="18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/>
        </p:nvSpPr>
        <p:spPr>
          <a:xfrm>
            <a:off x="6933854" y="140909"/>
            <a:ext cx="4046220" cy="111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72" b="1" i="0" u="none" strike="noStrike" cap="none" dirty="0">
                <a:solidFill>
                  <a:srgbClr val="FFFFFF"/>
                </a:solidFill>
                <a:sym typeface="Arial"/>
              </a:rPr>
              <a:t>Results</a:t>
            </a:r>
            <a:endParaRPr b="1" dirty="0"/>
          </a:p>
        </p:txBody>
      </p:sp>
      <p:sp>
        <p:nvSpPr>
          <p:cNvPr id="232" name="Google Shape;232;p24"/>
          <p:cNvSpPr txBox="1"/>
          <p:nvPr/>
        </p:nvSpPr>
        <p:spPr>
          <a:xfrm flipV="1">
            <a:off x="2538176" y="5644320"/>
            <a:ext cx="743844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7029" marR="0" lvl="1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5CE1E6"/>
              </a:buClr>
              <a:buSzPts val="3399"/>
            </a:pP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8524" y="1396651"/>
            <a:ext cx="15128196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Successfully converted various audio samples into accurate and readable text using Wav2Vec2.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Achieved a Word Error Rate (WER) below 10% for clear audio inputs.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Speaker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diarization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effectively separated voices, labeling them as </a:t>
            </a:r>
            <a:r>
              <a:rPr kumimoji="0" lang="en-US" altLang="en-US" sz="280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Speaker 1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Speaker 2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Summarization module generated concise, meaningful summaries while preserving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integrated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interface displayed real-time transcription and summarized output clearly.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System performed consistently across different accents, noise levels, and speech speeds.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Achieved smooth model execution with optimized performance using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backend.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Overall, the project met its goal of providing an end-to-end automated speech summarization system with reliable accuracy.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11476029" y="137275"/>
            <a:ext cx="1350818" cy="1350818"/>
          </a:xfrm>
          <a:custGeom>
            <a:avLst/>
            <a:gdLst/>
            <a:ahLst/>
            <a:cxnLst/>
            <a:rect l="l" t="t" r="r" b="b"/>
            <a:pathLst>
              <a:path w="1350818" h="1350818" extrusionOk="0">
                <a:moveTo>
                  <a:pt x="0" y="0"/>
                </a:moveTo>
                <a:lnTo>
                  <a:pt x="1350818" y="0"/>
                </a:lnTo>
                <a:lnTo>
                  <a:pt x="1350818" y="1350818"/>
                </a:lnTo>
                <a:lnTo>
                  <a:pt x="0" y="1350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25"/>
          <p:cNvSpPr txBox="1"/>
          <p:nvPr/>
        </p:nvSpPr>
        <p:spPr>
          <a:xfrm>
            <a:off x="3942080" y="137275"/>
            <a:ext cx="8209358" cy="9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-US" sz="4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399" b="1" i="0" u="none" strike="noStrike" cap="none" dirty="0">
                <a:solidFill>
                  <a:srgbClr val="FFFFFF"/>
                </a:solidFill>
                <a:sym typeface="Arial"/>
              </a:rPr>
              <a:t>INTERFACE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1" y="1378175"/>
            <a:ext cx="8463628" cy="4758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65" y="4902192"/>
            <a:ext cx="8701220" cy="48920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/>
        </p:nvSpPr>
        <p:spPr>
          <a:xfrm>
            <a:off x="5436749" y="0"/>
            <a:ext cx="6462002" cy="10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1" b="1" i="0" u="none" strike="noStrike" cap="none" dirty="0">
                <a:solidFill>
                  <a:srgbClr val="F1F2F2"/>
                </a:solidFill>
                <a:sym typeface="Arial"/>
              </a:rPr>
              <a:t>Challenges</a:t>
            </a:r>
            <a:endParaRPr b="1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14350" y="1204707"/>
            <a:ext cx="14363700" cy="772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Background Noise: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Handling unclear or noisy audio made transcription accuracy difficult.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Speaker Overlap: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Diarization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struggled when multiple speakers talked simultaneously.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Large Model Dependencies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Pre-trained models like Wav2Vec2 and BART required high memory and processing power.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Token and Authentication Issues: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Managing Hugging Face tokens securely during model access caused repeated setup errors.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Integration Complexity: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Combining STT,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diarization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and summarization modules smoothly within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required careful optimization.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386615" y="314640"/>
            <a:ext cx="5722853" cy="9657719"/>
          </a:xfrm>
          <a:custGeom>
            <a:avLst/>
            <a:gdLst/>
            <a:ahLst/>
            <a:cxnLst/>
            <a:rect l="l" t="t" r="r" b="b"/>
            <a:pathLst>
              <a:path w="5722853" h="9657719" extrusionOk="0">
                <a:moveTo>
                  <a:pt x="0" y="0"/>
                </a:moveTo>
                <a:lnTo>
                  <a:pt x="5722854" y="0"/>
                </a:lnTo>
                <a:lnTo>
                  <a:pt x="5722854" y="9657720"/>
                </a:lnTo>
                <a:lnTo>
                  <a:pt x="0" y="9657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967" r="-61785"/>
            </a:stretch>
          </a:blipFill>
          <a:ln>
            <a:noFill/>
          </a:ln>
        </p:spPr>
      </p:sp>
      <p:sp>
        <p:nvSpPr>
          <p:cNvPr id="259" name="Google Shape;259;p27"/>
          <p:cNvSpPr txBox="1"/>
          <p:nvPr/>
        </p:nvSpPr>
        <p:spPr>
          <a:xfrm>
            <a:off x="8647155" y="219390"/>
            <a:ext cx="6484620" cy="108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45" b="1" i="0" u="none" strike="noStrike" cap="none" dirty="0">
                <a:solidFill>
                  <a:srgbClr val="FFFFFF"/>
                </a:solidFill>
                <a:sym typeface="Arial"/>
              </a:rPr>
              <a:t>Future Scope</a:t>
            </a:r>
            <a:endParaRPr b="1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42277" y="1443418"/>
            <a:ext cx="10294376" cy="827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Real-Time Transcription: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Extend the system to convert live speech into text instantly using streaming audio input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Multilingual Support: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Integrate additional models to handle multiple regional and global languages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Translation Feature: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Add automatic translation of transcribed text into user-selected languages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Cloud Deployment: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Host the application on cloud platforms for remote access and large-scale processing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Improved UI and Analytics: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Enhance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Streamlit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interface with visual analytics, speaker timelines, and download options for reports.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/>
        </p:nvSpPr>
        <p:spPr>
          <a:xfrm>
            <a:off x="6406098" y="181609"/>
            <a:ext cx="5475804" cy="10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9" b="1" i="0" u="none" strike="noStrike" cap="none" dirty="0">
                <a:solidFill>
                  <a:srgbClr val="FFFFFF"/>
                </a:solidFill>
                <a:sym typeface="Arial"/>
              </a:rPr>
              <a:t>CONCLUSION</a:t>
            </a:r>
            <a:endParaRPr b="1" dirty="0"/>
          </a:p>
        </p:txBody>
      </p:sp>
      <p:sp>
        <p:nvSpPr>
          <p:cNvPr id="268" name="Google Shape;268;p28"/>
          <p:cNvSpPr/>
          <p:nvPr/>
        </p:nvSpPr>
        <p:spPr>
          <a:xfrm>
            <a:off x="124691" y="116407"/>
            <a:ext cx="2691245" cy="2691245"/>
          </a:xfrm>
          <a:custGeom>
            <a:avLst/>
            <a:gdLst/>
            <a:ahLst/>
            <a:cxnLst/>
            <a:rect l="l" t="t" r="r" b="b"/>
            <a:pathLst>
              <a:path w="2691245" h="2691245" extrusionOk="0">
                <a:moveTo>
                  <a:pt x="0" y="0"/>
                </a:moveTo>
                <a:lnTo>
                  <a:pt x="2691245" y="0"/>
                </a:lnTo>
                <a:lnTo>
                  <a:pt x="2691245" y="2691245"/>
                </a:lnTo>
                <a:lnTo>
                  <a:pt x="0" y="26912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Rectangle 4"/>
          <p:cNvSpPr>
            <a:spLocks noChangeArrowheads="1"/>
          </p:cNvSpPr>
          <p:nvPr/>
        </p:nvSpPr>
        <p:spPr bwMode="auto">
          <a:xfrm rot="10800000" flipV="1">
            <a:off x="3081407" y="1028700"/>
            <a:ext cx="13598013" cy="684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project successfully converted speech into accurate text using deep learning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Speaker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diarization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improved clarity by separating voices in multi-speaker recordings.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Summarization generated concise, meaningful reports from long transcriptions.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Integration through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provided a simple and efficient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system proved effective for meetings, interviews, and educational recordings.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Overall, it demonstrated the potential of AI in automating speech understanding and summarization.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-1" y="-172130"/>
            <a:ext cx="18263923" cy="11975689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5" b="-38883"/>
            </a:stretch>
          </a:blipFill>
          <a:ln>
            <a:noFill/>
          </a:ln>
        </p:spPr>
      </p:sp>
      <p:grpSp>
        <p:nvGrpSpPr>
          <p:cNvPr id="277" name="Google Shape;277;p29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278" name="Google Shape;278;p29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 extrusionOk="0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  <a:ln>
              <a:noFill/>
            </a:ln>
          </p:spPr>
        </p:sp>
        <p:sp>
          <p:nvSpPr>
            <p:cNvPr id="279" name="Google Shape;279;p29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29"/>
          <p:cNvSpPr/>
          <p:nvPr/>
        </p:nvSpPr>
        <p:spPr>
          <a:xfrm>
            <a:off x="2843386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 extrusionOk="0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1" name="Google Shape;281;p29"/>
          <p:cNvSpPr txBox="1"/>
          <p:nvPr/>
        </p:nvSpPr>
        <p:spPr>
          <a:xfrm>
            <a:off x="4061681" y="3220694"/>
            <a:ext cx="10164638" cy="346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8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282" name="Google Shape;282;p29"/>
          <p:cNvSpPr/>
          <p:nvPr/>
        </p:nvSpPr>
        <p:spPr>
          <a:xfrm>
            <a:off x="2105520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 extrusionOk="0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3" name="Google Shape;283;p29"/>
          <p:cNvSpPr/>
          <p:nvPr/>
        </p:nvSpPr>
        <p:spPr>
          <a:xfrm>
            <a:off x="1390081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 extrusionOk="0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4" name="Google Shape;284;p29"/>
          <p:cNvSpPr/>
          <p:nvPr/>
        </p:nvSpPr>
        <p:spPr>
          <a:xfrm rot="10800000">
            <a:off x="14226319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 extrusionOk="0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5" name="Google Shape;285;p29"/>
          <p:cNvSpPr/>
          <p:nvPr/>
        </p:nvSpPr>
        <p:spPr>
          <a:xfrm rot="10800000">
            <a:off x="15323726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 extrusionOk="0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6" name="Google Shape;286;p29"/>
          <p:cNvSpPr/>
          <p:nvPr/>
        </p:nvSpPr>
        <p:spPr>
          <a:xfrm rot="10800000">
            <a:off x="16268205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 extrusionOk="0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5" b="-38883"/>
            </a:stretch>
          </a:blipFill>
          <a:ln>
            <a:noFill/>
          </a:ln>
        </p:spPr>
      </p:sp>
      <p:sp>
        <p:nvSpPr>
          <p:cNvPr id="97" name="Google Shape;97;p14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 extrusionOk="0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7000"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14"/>
          <p:cNvSpPr/>
          <p:nvPr/>
        </p:nvSpPr>
        <p:spPr>
          <a:xfrm>
            <a:off x="15962425" y="5410200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 extrusionOk="0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999"/>
            </a:blip>
            <a:stretch>
              <a:fillRect/>
            </a:stretch>
          </a:blipFill>
          <a:ln>
            <a:noFill/>
          </a:ln>
        </p:spPr>
      </p:sp>
      <p:pic>
        <p:nvPicPr>
          <p:cNvPr id="99" name="Google Shape;9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83283" y="3960785"/>
            <a:ext cx="2437829" cy="245007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179427" y="261830"/>
            <a:ext cx="8964573" cy="76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752161" y="1342716"/>
            <a:ext cx="6454378" cy="50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2895" marR="0" lvl="1" indent="-346447" algn="ctr" rtl="0">
              <a:lnSpc>
                <a:spcPct val="126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9"/>
              <a:buFont typeface="Arial"/>
              <a:buChar char="•"/>
            </a:pPr>
            <a:r>
              <a:rPr lang="en-US" sz="320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752161" y="2038085"/>
            <a:ext cx="12057698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OVERVIEW AND KEY INSIGHTS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752161" y="2688510"/>
            <a:ext cx="4870847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752161" y="4639786"/>
            <a:ext cx="7011829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752161" y="5257053"/>
            <a:ext cx="7060406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52161" y="5907478"/>
            <a:ext cx="7011829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52161" y="3338935"/>
            <a:ext cx="9692521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752161" y="3989360"/>
            <a:ext cx="4961454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752161" y="6557903"/>
            <a:ext cx="8561784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AND EVALUATION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52161" y="7208328"/>
            <a:ext cx="3197185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752161" y="7858753"/>
            <a:ext cx="5450086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751685" y="8509178"/>
            <a:ext cx="4281369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752161" y="9159604"/>
            <a:ext cx="4909185" cy="4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27" marR="0" lvl="1" indent="-347013" algn="ctr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14"/>
              <a:buFont typeface="Arial"/>
              <a:buChar char="•"/>
            </a:pPr>
            <a:r>
              <a:rPr lang="en-US" sz="321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751685" y="9733829"/>
            <a:ext cx="4131112" cy="50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2895" marR="0" lvl="1" indent="-346447" algn="ctr" rtl="0">
              <a:lnSpc>
                <a:spcPct val="126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9"/>
              <a:buFont typeface="Arial"/>
              <a:buChar char="•"/>
            </a:pPr>
            <a:r>
              <a:rPr lang="en-US" sz="320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5" b="-38883"/>
            </a:stretch>
          </a:blipFill>
          <a:ln>
            <a:noFill/>
          </a:ln>
        </p:spPr>
      </p:sp>
      <p:sp>
        <p:nvSpPr>
          <p:cNvPr id="120" name="Google Shape;120;p15"/>
          <p:cNvSpPr txBox="1"/>
          <p:nvPr/>
        </p:nvSpPr>
        <p:spPr>
          <a:xfrm>
            <a:off x="4989694" y="207054"/>
            <a:ext cx="10436084" cy="97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49" b="1" i="0" u="none" strike="noStrike" cap="none" dirty="0">
                <a:solidFill>
                  <a:srgbClr val="FFFFFF"/>
                </a:solidFill>
                <a:sym typeface="Arial"/>
              </a:rPr>
              <a:t>PROJECT OVERVIEW</a:t>
            </a:r>
            <a:endParaRPr b="1" dirty="0"/>
          </a:p>
        </p:txBody>
      </p:sp>
      <p:sp>
        <p:nvSpPr>
          <p:cNvPr id="121" name="Google Shape;121;p15"/>
          <p:cNvSpPr/>
          <p:nvPr/>
        </p:nvSpPr>
        <p:spPr>
          <a:xfrm>
            <a:off x="11491477" y="-394008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 extrusionOk="0">
                <a:moveTo>
                  <a:pt x="0" y="0"/>
                </a:moveTo>
                <a:lnTo>
                  <a:pt x="10137315" y="0"/>
                </a:lnTo>
                <a:lnTo>
                  <a:pt x="10137315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7000"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15"/>
          <p:cNvSpPr/>
          <p:nvPr/>
        </p:nvSpPr>
        <p:spPr>
          <a:xfrm>
            <a:off x="16174261" y="8361020"/>
            <a:ext cx="771748" cy="364826"/>
          </a:xfrm>
          <a:custGeom>
            <a:avLst/>
            <a:gdLst/>
            <a:ahLst/>
            <a:cxnLst/>
            <a:rect l="l" t="t" r="r" b="b"/>
            <a:pathLst>
              <a:path w="771748" h="364826" extrusionOk="0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4" name="Google Shape;124;p15"/>
          <p:cNvSpPr txBox="1"/>
          <p:nvPr/>
        </p:nvSpPr>
        <p:spPr>
          <a:xfrm>
            <a:off x="391886" y="1032543"/>
            <a:ext cx="16554123" cy="39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5CE1E6"/>
                </a:solidFill>
                <a:sym typeface="Arial"/>
              </a:rPr>
              <a:t>OBJECTIVE: </a:t>
            </a:r>
            <a:endParaRPr lang="en-US" sz="2800" b="1" i="0" u="sng" strike="noStrike" cap="none" dirty="0" smtClean="0">
              <a:solidFill>
                <a:srgbClr val="5CE1E6"/>
              </a:solidFill>
              <a:sym typeface="Arial"/>
            </a:endParaRPr>
          </a:p>
          <a:p>
            <a:pPr lvl="0">
              <a:lnSpc>
                <a:spcPct val="140007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Our project </a:t>
            </a:r>
            <a:r>
              <a:rPr lang="en-US" sz="2800" dirty="0">
                <a:solidFill>
                  <a:schemeClr val="bg1"/>
                </a:solidFill>
              </a:rPr>
              <a:t>focuses on </a:t>
            </a:r>
            <a:r>
              <a:rPr lang="en-US" sz="2800" b="1" dirty="0">
                <a:solidFill>
                  <a:schemeClr val="bg1"/>
                </a:solidFill>
              </a:rPr>
              <a:t>Speech-to-Text </a:t>
            </a:r>
            <a:r>
              <a:rPr lang="en-US" sz="2800" dirty="0" smtClean="0">
                <a:solidFill>
                  <a:schemeClr val="bg1"/>
                </a:solidFill>
              </a:rPr>
              <a:t>— </a:t>
            </a:r>
            <a:r>
              <a:rPr lang="en-US" sz="2800" dirty="0">
                <a:solidFill>
                  <a:schemeClr val="bg1"/>
                </a:solidFill>
              </a:rPr>
              <a:t>converting spoken words from an audio </a:t>
            </a:r>
            <a:r>
              <a:rPr lang="en-US" sz="2800" dirty="0" smtClean="0">
                <a:solidFill>
                  <a:schemeClr val="bg1"/>
                </a:solidFill>
              </a:rPr>
              <a:t>file </a:t>
            </a:r>
            <a:r>
              <a:rPr lang="en-US" sz="2800" dirty="0">
                <a:solidFill>
                  <a:schemeClr val="bg1"/>
                </a:solidFill>
              </a:rPr>
              <a:t>into written </a:t>
            </a:r>
            <a:r>
              <a:rPr lang="en-US" sz="2800" dirty="0" smtClean="0">
                <a:solidFill>
                  <a:schemeClr val="bg1"/>
                </a:solidFill>
              </a:rPr>
              <a:t>text.</a:t>
            </a:r>
            <a:r>
              <a:rPr lang="en-US" sz="2800" dirty="0" smtClean="0"/>
              <a:t>.</a:t>
            </a:r>
            <a:endParaRPr sz="2800" dirty="0" smtClean="0"/>
          </a:p>
          <a:p>
            <a:r>
              <a:rPr lang="en-US" sz="2800" dirty="0" smtClean="0">
                <a:solidFill>
                  <a:schemeClr val="bg1"/>
                </a:solidFill>
              </a:rPr>
              <a:t>The </a:t>
            </a:r>
            <a:r>
              <a:rPr lang="en-US" sz="2800" dirty="0">
                <a:solidFill>
                  <a:schemeClr val="bg1"/>
                </a:solidFill>
              </a:rPr>
              <a:t>main goal is to automate transcription and summarization of speech using AI.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Instead of manually listening and writing, our system: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1.Converts </a:t>
            </a:r>
            <a:r>
              <a:rPr lang="en-US" sz="2800" dirty="0">
                <a:solidFill>
                  <a:schemeClr val="bg1"/>
                </a:solidFill>
              </a:rPr>
              <a:t>speech to text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2.It analysis the audio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3.Summarizes </a:t>
            </a:r>
            <a:r>
              <a:rPr lang="en-US" sz="2800" dirty="0">
                <a:solidFill>
                  <a:schemeClr val="bg1"/>
                </a:solidFill>
              </a:rPr>
              <a:t>the entire conversation into a concise report</a:t>
            </a:r>
          </a:p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17259300" y="135263"/>
            <a:ext cx="897280" cy="897280"/>
            <a:chOff x="0" y="0"/>
            <a:chExt cx="812800" cy="812800"/>
          </a:xfrm>
        </p:grpSpPr>
        <p:sp>
          <p:nvSpPr>
            <p:cNvPr id="126" name="Google Shape;126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4D2CC1"/>
                </a:gs>
                <a:gs pos="100000">
                  <a:srgbClr val="7F64D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5"/>
          <p:cNvSpPr txBox="1"/>
          <p:nvPr/>
        </p:nvSpPr>
        <p:spPr>
          <a:xfrm>
            <a:off x="391886" y="4442521"/>
            <a:ext cx="17221200" cy="56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2" b="1" i="0" u="sng" strike="noStrike" cap="none" dirty="0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  <a:r>
              <a:rPr lang="en-US" sz="2572" b="1" i="0" u="sng" strike="noStrike" cap="none" dirty="0" smtClean="0">
                <a:solidFill>
                  <a:srgbClr val="5CE1E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dirty="0"/>
          </a:p>
          <a:p>
            <a:pPr marL="457200" marR="0" lvl="0" indent="-4572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bg1"/>
                </a:solidFill>
              </a:rPr>
              <a:t>Automated Speech Transcription</a:t>
            </a:r>
          </a:p>
          <a:p>
            <a:pPr marL="457200" marR="0" lvl="0" indent="-4572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 smtClean="0">
                <a:solidFill>
                  <a:schemeClr val="bg1"/>
                </a:solidFill>
                <a:sym typeface="Arial"/>
              </a:rPr>
              <a:t>Speaker Identification &amp; Separation</a:t>
            </a:r>
          </a:p>
          <a:p>
            <a:pPr marL="457200" marR="0" lvl="0" indent="-4572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bg1"/>
                </a:solidFill>
              </a:rPr>
              <a:t>Text summarization of Transcripts</a:t>
            </a:r>
          </a:p>
          <a:p>
            <a:pPr marL="457200" marR="0" lvl="0" indent="-4572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 err="1" smtClean="0">
                <a:solidFill>
                  <a:schemeClr val="bg1"/>
                </a:solidFill>
                <a:sym typeface="Arial"/>
              </a:rPr>
              <a:t>Streamlit</a:t>
            </a:r>
            <a:r>
              <a:rPr lang="en-US" sz="2800" dirty="0" smtClean="0">
                <a:solidFill>
                  <a:schemeClr val="bg1"/>
                </a:solidFill>
              </a:rPr>
              <a:t>-Based User interface</a:t>
            </a:r>
          </a:p>
          <a:p>
            <a:pPr marL="457200" marR="0" lvl="0" indent="-4572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 smtClean="0">
                <a:solidFill>
                  <a:schemeClr val="bg1"/>
                </a:solidFill>
                <a:sym typeface="Arial"/>
              </a:rPr>
              <a:t>Optimized Model Performance</a:t>
            </a:r>
          </a:p>
          <a:p>
            <a:pPr marL="457200" marR="0" lvl="0" indent="-4572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bg1"/>
                </a:solidFill>
              </a:rPr>
              <a:t>Multi-Format Audio Handling</a:t>
            </a:r>
          </a:p>
          <a:p>
            <a:pPr marL="457200" marR="0" lvl="0" indent="-4572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 smtClean="0">
                <a:solidFill>
                  <a:schemeClr val="bg1"/>
                </a:solidFill>
                <a:sym typeface="Arial"/>
              </a:rPr>
              <a:t>Real-World Practical Application</a:t>
            </a:r>
          </a:p>
          <a:p>
            <a:pPr marL="457200" marR="0" lvl="0" indent="-4572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bg1"/>
                </a:solidFill>
              </a:rPr>
              <a:t>Secure Token and Data Management</a:t>
            </a:r>
            <a:endParaRPr lang="en-US" sz="2800" b="0" i="0" u="none" strike="noStrike" cap="none" dirty="0" smtClean="0">
              <a:solidFill>
                <a:schemeClr val="bg1"/>
              </a:solidFill>
              <a:sym typeface="Arial"/>
            </a:endParaRPr>
          </a:p>
          <a:p>
            <a:pPr marL="277718" marR="0" lvl="1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1F2F2"/>
              </a:buClr>
              <a:buSzPts val="2572"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/>
        </p:nvSpPr>
        <p:spPr>
          <a:xfrm>
            <a:off x="520848" y="230664"/>
            <a:ext cx="17449800" cy="181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9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DATASET OVERVIEW AND KEY </a:t>
            </a:r>
            <a:r>
              <a:rPr lang="en-US" sz="3200" b="1" i="0" u="none" strike="noStrike" cap="none" dirty="0" smtClean="0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</a:p>
          <a:p>
            <a:pPr marL="0" marR="0" lvl="0" indent="0" algn="l" rtl="0">
              <a:lnSpc>
                <a:spcPct val="9903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F1F2F2"/>
              </a:solidFill>
            </a:endParaRPr>
          </a:p>
          <a:p>
            <a:pPr lvl="0">
              <a:lnSpc>
                <a:spcPct val="99031"/>
              </a:lnSpc>
            </a:pPr>
            <a:r>
              <a:rPr lang="en-IN" dirty="0"/>
              <a:t> </a:t>
            </a:r>
            <a:endParaRPr dirty="0"/>
          </a:p>
          <a:p>
            <a:pPr marL="0" marR="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1" b="0" i="0" u="none" strike="noStrike" cap="none" dirty="0">
                <a:solidFill>
                  <a:srgbClr val="F1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2326294" y="6583980"/>
            <a:ext cx="13838908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2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33350" y="968742"/>
            <a:ext cx="1320350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1. Dataset Description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Collected diverse audio samples including speeches, conversations, and meeting recordings.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 publicly available speech datasets and self-recorded samples for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Included both single-speaker and multi-speaker audio clips.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 file was paired with corresponding text transcripts for model validation.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20189" y="3142684"/>
            <a:ext cx="10166811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 Data Characteristics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Audio files varied in length (from a few seconds to several minutes).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Contained multiple accents and noise levels to ensure generalization.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Stored in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.wav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format for compatibility with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SpeechBrain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Torchaudio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sample rate standardized to 16 kHz for processing consistency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32"/>
          <p:cNvSpPr>
            <a:spLocks noChangeArrowheads="1"/>
          </p:cNvSpPr>
          <p:nvPr/>
        </p:nvSpPr>
        <p:spPr bwMode="auto">
          <a:xfrm>
            <a:off x="78394" y="5230377"/>
            <a:ext cx="8562141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3. Preprocessing Steps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Converted all files to uniform format and sampling 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Trimmed silent sections and reduced background noise.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Normalized audio intensity for consistent model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Split dataset into training, testing, and validation 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34"/>
          <p:cNvSpPr>
            <a:spLocks noChangeArrowheads="1"/>
          </p:cNvSpPr>
          <p:nvPr/>
        </p:nvSpPr>
        <p:spPr bwMode="auto">
          <a:xfrm>
            <a:off x="133350" y="7318069"/>
            <a:ext cx="11865362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4.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Analysis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Noise and accent variations influenced transcription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Multi-speaker audio required additional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diarization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Longer clips increased processing time but improved summarization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Clean, well-balanced data yielded better model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36"/>
          <p:cNvSpPr>
            <a:spLocks noChangeArrowheads="1"/>
          </p:cNvSpPr>
          <p:nvPr/>
        </p:nvSpPr>
        <p:spPr bwMode="auto">
          <a:xfrm>
            <a:off x="8640535" y="6126773"/>
            <a:ext cx="8998536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>
            <a:off x="0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5" b="-38883"/>
            </a:stretch>
          </a:blipFill>
          <a:ln>
            <a:noFill/>
          </a:ln>
        </p:spPr>
      </p:sp>
      <p:sp>
        <p:nvSpPr>
          <p:cNvPr id="148" name="Google Shape;148;p17"/>
          <p:cNvSpPr/>
          <p:nvPr/>
        </p:nvSpPr>
        <p:spPr>
          <a:xfrm>
            <a:off x="-4923185" y="-6383296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 extrusionOk="0">
                <a:moveTo>
                  <a:pt x="0" y="0"/>
                </a:moveTo>
                <a:lnTo>
                  <a:pt x="10137315" y="0"/>
                </a:lnTo>
                <a:lnTo>
                  <a:pt x="10137315" y="11358336"/>
                </a:lnTo>
                <a:lnTo>
                  <a:pt x="0" y="11358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7000"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17"/>
          <p:cNvSpPr/>
          <p:nvPr/>
        </p:nvSpPr>
        <p:spPr>
          <a:xfrm>
            <a:off x="15962425" y="5410200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 extrusionOk="0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999"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7"/>
          <p:cNvSpPr txBox="1"/>
          <p:nvPr/>
        </p:nvSpPr>
        <p:spPr>
          <a:xfrm>
            <a:off x="6016803" y="359225"/>
            <a:ext cx="5795486" cy="79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14" b="1" i="0" u="none" strike="noStrike" cap="none" dirty="0">
                <a:solidFill>
                  <a:srgbClr val="F1F2F2"/>
                </a:solidFill>
                <a:sym typeface="Arial"/>
              </a:rPr>
              <a:t>METHODOLOGY</a:t>
            </a:r>
            <a:endParaRPr b="1" dirty="0"/>
          </a:p>
        </p:txBody>
      </p:sp>
      <p:sp>
        <p:nvSpPr>
          <p:cNvPr id="157" name="Google Shape;157;p17"/>
          <p:cNvSpPr txBox="1"/>
          <p:nvPr/>
        </p:nvSpPr>
        <p:spPr>
          <a:xfrm>
            <a:off x="211873" y="2700281"/>
            <a:ext cx="17864254" cy="848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 smtClean="0">
              <a:solidFill>
                <a:schemeClr val="bg1"/>
              </a:solidFill>
              <a:sym typeface="Arial"/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2. Speech-to-Text Conversion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Used Wav2Vec2 pre-trained model from Hugging Face for transcription.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Converted audio waveforms into corresponding text sequences.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Applied normalization to remove punctuation and inconsistencies.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Verified text accuracy by comparing with reference transcripts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3. Speaker </a:t>
            </a:r>
            <a:r>
              <a:rPr lang="en-US" sz="2400" b="1" dirty="0" err="1">
                <a:solidFill>
                  <a:schemeClr val="bg1"/>
                </a:solidFill>
              </a:rPr>
              <a:t>Diarization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Implemented </a:t>
            </a:r>
            <a:r>
              <a:rPr lang="en-US" sz="2400" dirty="0" err="1">
                <a:solidFill>
                  <a:schemeClr val="bg1"/>
                </a:solidFill>
              </a:rPr>
              <a:t>PyAnnote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SpeechBrain</a:t>
            </a:r>
            <a:r>
              <a:rPr lang="en-US" sz="2400" dirty="0">
                <a:solidFill>
                  <a:schemeClr val="bg1"/>
                </a:solidFill>
              </a:rPr>
              <a:t> for speaker segmentation.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Identified when each speaker starts and stops speaking.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Assigned labels like </a:t>
            </a:r>
            <a:r>
              <a:rPr lang="en-US" sz="2400" i="1" dirty="0">
                <a:solidFill>
                  <a:schemeClr val="bg1"/>
                </a:solidFill>
              </a:rPr>
              <a:t>Speaker 1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i="1" dirty="0">
                <a:solidFill>
                  <a:schemeClr val="bg1"/>
                </a:solidFill>
              </a:rPr>
              <a:t>Speaker 2</a:t>
            </a:r>
            <a:r>
              <a:rPr lang="en-US" sz="2400" dirty="0">
                <a:solidFill>
                  <a:schemeClr val="bg1"/>
                </a:solidFill>
              </a:rPr>
              <a:t> to differentiate voices.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Improved transcription clarity for multi-speaker conversations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4. Text Summarization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Used </a:t>
            </a:r>
            <a:r>
              <a:rPr lang="en-US" sz="2400" b="1" dirty="0">
                <a:solidFill>
                  <a:schemeClr val="bg1"/>
                </a:solidFill>
              </a:rPr>
              <a:t>BART Large CNN</a:t>
            </a:r>
            <a:r>
              <a:rPr lang="en-US" sz="2400" dirty="0">
                <a:solidFill>
                  <a:schemeClr val="bg1"/>
                </a:solidFill>
              </a:rPr>
              <a:t> model from Hugging Face for summarizing transcripts.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Extracted key points and reduced long speech into concise summaries.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Maintained contextual meaning while shortening the text.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Enhanced readability and relevance of the final output.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714" b="0" i="0" u="none" strike="noStrike" cap="none" dirty="0" smtClean="0">
              <a:solidFill>
                <a:srgbClr val="F1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45472" y="976757"/>
            <a:ext cx="9812302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1. Data Collection and Preparation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Gathered speech datasets containing various accents and languages.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Converted all audio files to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.wav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format with 16 kHz sampling rate.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Removed noise and silent regions to enhance clarity.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Organized files into training, validation, and testing 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3963410" y="469111"/>
            <a:ext cx="9867424" cy="105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5" b="1" i="0" u="none" strike="noStrike" cap="none" dirty="0" smtClean="0">
                <a:solidFill>
                  <a:srgbClr val="FFFFFF"/>
                </a:solidFill>
                <a:sym typeface="Arial"/>
              </a:rPr>
              <a:t>Data </a:t>
            </a:r>
            <a:r>
              <a:rPr lang="en-US" sz="4905" b="1" i="0" u="none" strike="noStrike" cap="none" dirty="0">
                <a:solidFill>
                  <a:srgbClr val="FFFFFF"/>
                </a:solidFill>
                <a:sym typeface="Arial"/>
              </a:rPr>
              <a:t>Preprocessing </a:t>
            </a:r>
            <a:endParaRPr b="1" dirty="0"/>
          </a:p>
        </p:txBody>
      </p:sp>
      <p:sp>
        <p:nvSpPr>
          <p:cNvPr id="188" name="Google Shape;188;p20"/>
          <p:cNvSpPr txBox="1"/>
          <p:nvPr/>
        </p:nvSpPr>
        <p:spPr>
          <a:xfrm>
            <a:off x="910840" y="1563369"/>
            <a:ext cx="16772664" cy="216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 b="1" dirty="0" smtClean="0">
                <a:solidFill>
                  <a:srgbClr val="5CE1E6"/>
                </a:solidFill>
              </a:rPr>
              <a:t>DATA PREPROCESSING(STT-PROJECT):</a:t>
            </a:r>
          </a:p>
          <a:p>
            <a:pPr marL="0" marR="0" lvl="0" indent="0" algn="l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350" b="1" dirty="0" smtClean="0">
              <a:solidFill>
                <a:srgbClr val="5CE1E6"/>
              </a:solidFill>
            </a:endParaRPr>
          </a:p>
          <a:p>
            <a:pPr marL="0" marR="0" lvl="0" indent="0" algn="l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350" b="1" dirty="0" smtClean="0">
              <a:solidFill>
                <a:srgbClr val="5CE1E6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53337" y="2645973"/>
            <a:ext cx="16639314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All uploaded audio files were converted into 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.wav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format for compatibility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Audio sampling rate was standardized to 16 kHz for model input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Background noise and silent portions were trimmed to improve transcription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Multi-speaker audio was segmented for speaker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diarization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Audio files were normalized to equalize loudness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Cleaned and structured data was passed to the Wav2Vec2 and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SpeechBrain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Invalid or corrupted files were filtered out before model execution.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preprocessed 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output ensured smoother speech-to-text and summarization results.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/>
        </p:nvSpPr>
        <p:spPr>
          <a:xfrm>
            <a:off x="4143955" y="398996"/>
            <a:ext cx="9305806" cy="102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58" b="1" i="0" u="none" strike="noStrike" cap="none" dirty="0" smtClean="0">
                <a:solidFill>
                  <a:srgbClr val="FFFFFF"/>
                </a:solidFill>
                <a:sym typeface="Arial"/>
              </a:rPr>
              <a:t>Feature </a:t>
            </a:r>
            <a:r>
              <a:rPr lang="en-US" sz="4758" b="1" i="0" u="none" strike="noStrike" cap="none" dirty="0">
                <a:solidFill>
                  <a:srgbClr val="FFFFFF"/>
                </a:solidFill>
                <a:sym typeface="Arial"/>
              </a:rPr>
              <a:t>Extraction</a:t>
            </a:r>
            <a:endParaRPr b="1" dirty="0"/>
          </a:p>
        </p:txBody>
      </p:sp>
      <p:sp>
        <p:nvSpPr>
          <p:cNvPr id="199" name="Google Shape;199;p21"/>
          <p:cNvSpPr txBox="1"/>
          <p:nvPr/>
        </p:nvSpPr>
        <p:spPr>
          <a:xfrm>
            <a:off x="724399" y="1860393"/>
            <a:ext cx="16144919" cy="719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1.Extracted </a:t>
            </a:r>
            <a:r>
              <a:rPr lang="en-US" sz="2800" dirty="0">
                <a:solidFill>
                  <a:schemeClr val="bg1"/>
                </a:solidFill>
              </a:rPr>
              <a:t>Mel-Frequency </a:t>
            </a:r>
            <a:r>
              <a:rPr lang="en-US" sz="2800" dirty="0" err="1">
                <a:solidFill>
                  <a:schemeClr val="bg1"/>
                </a:solidFill>
              </a:rPr>
              <a:t>Cepstral</a:t>
            </a:r>
            <a:r>
              <a:rPr lang="en-US" sz="2800" dirty="0">
                <a:solidFill>
                  <a:schemeClr val="bg1"/>
                </a:solidFill>
              </a:rPr>
              <a:t> Coefficients (MFCCs) and audio waveforms for feature representation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2.Used </a:t>
            </a:r>
            <a:r>
              <a:rPr lang="en-US" sz="2800" dirty="0">
                <a:solidFill>
                  <a:schemeClr val="bg1"/>
                </a:solidFill>
              </a:rPr>
              <a:t>Wav2Vec2 and </a:t>
            </a:r>
            <a:r>
              <a:rPr lang="en-US" sz="2800" dirty="0" err="1">
                <a:solidFill>
                  <a:schemeClr val="bg1"/>
                </a:solidFill>
              </a:rPr>
              <a:t>SpeechBrain</a:t>
            </a:r>
            <a:r>
              <a:rPr lang="en-US" sz="2800" dirty="0">
                <a:solidFill>
                  <a:schemeClr val="bg1"/>
                </a:solidFill>
              </a:rPr>
              <a:t> models to automatically learn deep audio </a:t>
            </a:r>
            <a:r>
              <a:rPr lang="en-US" sz="2800" dirty="0" err="1">
                <a:solidFill>
                  <a:schemeClr val="bg1"/>
                </a:solidFill>
              </a:rPr>
              <a:t>embeddings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3.Converted </a:t>
            </a:r>
            <a:r>
              <a:rPr lang="en-US" sz="2800" dirty="0">
                <a:solidFill>
                  <a:schemeClr val="bg1"/>
                </a:solidFill>
              </a:rPr>
              <a:t>raw waveform signals into numerical feature vectors for model interpretation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4.Extracted </a:t>
            </a:r>
            <a:r>
              <a:rPr lang="en-US" sz="2800" dirty="0">
                <a:solidFill>
                  <a:schemeClr val="bg1"/>
                </a:solidFill>
              </a:rPr>
              <a:t>spectral and temporal patterns that capture speech tone and </a:t>
            </a:r>
            <a:r>
              <a:rPr lang="en-US" sz="2800" dirty="0" smtClean="0">
                <a:solidFill>
                  <a:schemeClr val="bg1"/>
                </a:solidFill>
              </a:rPr>
              <a:t>rhythm.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5.Embedded </a:t>
            </a:r>
            <a:r>
              <a:rPr lang="en-US" sz="2800" dirty="0">
                <a:solidFill>
                  <a:schemeClr val="bg1"/>
                </a:solidFill>
              </a:rPr>
              <a:t>speaker characteristics for use in </a:t>
            </a:r>
            <a:r>
              <a:rPr lang="en-US" sz="2800" dirty="0" err="1">
                <a:solidFill>
                  <a:schemeClr val="bg1"/>
                </a:solidFill>
              </a:rPr>
              <a:t>diarization</a:t>
            </a:r>
            <a:r>
              <a:rPr lang="en-US" sz="2800" dirty="0">
                <a:solidFill>
                  <a:schemeClr val="bg1"/>
                </a:solidFill>
              </a:rPr>
              <a:t> (speaker separation</a:t>
            </a:r>
            <a:r>
              <a:rPr lang="en-US" sz="2800" dirty="0" smtClean="0">
                <a:solidFill>
                  <a:schemeClr val="bg1"/>
                </a:solidFill>
              </a:rPr>
              <a:t>).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6.Encoded </a:t>
            </a:r>
            <a:r>
              <a:rPr lang="en-US" sz="2800" dirty="0">
                <a:solidFill>
                  <a:schemeClr val="bg1"/>
                </a:solidFill>
              </a:rPr>
              <a:t>high-level linguistic features for summarization using transformer models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7.Ensured </a:t>
            </a:r>
            <a:r>
              <a:rPr lang="en-US" sz="2800" dirty="0">
                <a:solidFill>
                  <a:schemeClr val="bg1"/>
                </a:solidFill>
              </a:rPr>
              <a:t>features were normalized and dimensionally consistent across all audio samples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8.Final </a:t>
            </a:r>
            <a:r>
              <a:rPr lang="en-US" sz="2800" dirty="0">
                <a:solidFill>
                  <a:schemeClr val="bg1"/>
                </a:solidFill>
              </a:rPr>
              <a:t>feature tensors were passed to model layers for speech recognition and text generation.</a:t>
            </a: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4509313" y="215640"/>
            <a:ext cx="9269373" cy="102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39" b="1" i="0" u="none" strike="noStrike" cap="none" dirty="0">
                <a:solidFill>
                  <a:srgbClr val="F1F2F2"/>
                </a:solidFill>
                <a:sym typeface="Arial"/>
              </a:rPr>
              <a:t>Model Architecture</a:t>
            </a:r>
            <a:endParaRPr b="1" dirty="0"/>
          </a:p>
        </p:txBody>
      </p:sp>
      <p:sp>
        <p:nvSpPr>
          <p:cNvPr id="211" name="Google Shape;211;p22"/>
          <p:cNvSpPr txBox="1"/>
          <p:nvPr/>
        </p:nvSpPr>
        <p:spPr>
          <a:xfrm>
            <a:off x="1028699" y="1306080"/>
            <a:ext cx="16230600" cy="898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i="0" u="none" strike="noStrike" cap="none" dirty="0" smtClean="0">
                <a:solidFill>
                  <a:schemeClr val="bg1"/>
                </a:solidFill>
                <a:sym typeface="Arial"/>
              </a:rPr>
              <a:t>The </a:t>
            </a:r>
            <a:r>
              <a:rPr lang="en-US" sz="3200" b="1" dirty="0">
                <a:solidFill>
                  <a:schemeClr val="bg1"/>
                </a:solidFill>
              </a:rPr>
              <a:t>architecture follows a modular pipeline with three main components</a:t>
            </a:r>
            <a:r>
              <a:rPr lang="en-US" sz="3200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1.Speech-to-Text</a:t>
            </a:r>
            <a:r>
              <a:rPr lang="en-US" sz="2800" dirty="0">
                <a:solidFill>
                  <a:schemeClr val="bg1"/>
                </a:solidFill>
              </a:rPr>
              <a:t>, Speaker </a:t>
            </a:r>
            <a:r>
              <a:rPr lang="en-US" sz="2800" dirty="0" err="1">
                <a:solidFill>
                  <a:schemeClr val="bg1"/>
                </a:solidFill>
              </a:rPr>
              <a:t>Diarization</a:t>
            </a:r>
            <a:r>
              <a:rPr lang="en-US" sz="2800" dirty="0">
                <a:solidFill>
                  <a:schemeClr val="bg1"/>
                </a:solidFill>
              </a:rPr>
              <a:t>, and Text Summarization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2.Wav2Vec2 </a:t>
            </a:r>
            <a:r>
              <a:rPr lang="en-US" sz="2800" dirty="0">
                <a:solidFill>
                  <a:schemeClr val="bg1"/>
                </a:solidFill>
              </a:rPr>
              <a:t>(ASR Model): Converts raw audio waveforms into transcribed text using deep feature </a:t>
            </a:r>
            <a:r>
              <a:rPr lang="en-US" sz="2800" dirty="0" err="1">
                <a:solidFill>
                  <a:schemeClr val="bg1"/>
                </a:solidFill>
              </a:rPr>
              <a:t>embeddings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3.SpeechBrain </a:t>
            </a:r>
            <a:r>
              <a:rPr lang="en-US" sz="2800" dirty="0">
                <a:solidFill>
                  <a:schemeClr val="bg1"/>
                </a:solidFill>
              </a:rPr>
              <a:t>/ </a:t>
            </a:r>
            <a:r>
              <a:rPr lang="en-US" sz="2800" dirty="0" err="1">
                <a:solidFill>
                  <a:schemeClr val="bg1"/>
                </a:solidFill>
              </a:rPr>
              <a:t>PyAnnote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en-US" sz="2800" dirty="0" err="1">
                <a:solidFill>
                  <a:schemeClr val="bg1"/>
                </a:solidFill>
              </a:rPr>
              <a:t>Diarization</a:t>
            </a:r>
            <a:r>
              <a:rPr lang="en-US" sz="2800" dirty="0">
                <a:solidFill>
                  <a:schemeClr val="bg1"/>
                </a:solidFill>
              </a:rPr>
              <a:t> Model): Detects and separates multiple speakers based on voice features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4.BART </a:t>
            </a:r>
            <a:r>
              <a:rPr lang="en-US" sz="2800" dirty="0">
                <a:solidFill>
                  <a:schemeClr val="bg1"/>
                </a:solidFill>
              </a:rPr>
              <a:t>Large CNN (Summarization Model): Generates concise summaries from long transcripts using NLP transformers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5.Integrated </a:t>
            </a:r>
            <a:r>
              <a:rPr lang="en-US" sz="2800" dirty="0">
                <a:solidFill>
                  <a:schemeClr val="bg1"/>
                </a:solidFill>
              </a:rPr>
              <a:t>all models in a single </a:t>
            </a:r>
            <a:r>
              <a:rPr lang="en-US" sz="2800" dirty="0" err="1">
                <a:solidFill>
                  <a:schemeClr val="bg1"/>
                </a:solidFill>
              </a:rPr>
              <a:t>Streamlit</a:t>
            </a:r>
            <a:r>
              <a:rPr lang="en-US" sz="2800" dirty="0">
                <a:solidFill>
                  <a:schemeClr val="bg1"/>
                </a:solidFill>
              </a:rPr>
              <a:t> interface for real-time interaction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6.Backend </a:t>
            </a:r>
            <a:r>
              <a:rPr lang="en-US" sz="2800" dirty="0">
                <a:solidFill>
                  <a:schemeClr val="bg1"/>
                </a:solidFill>
              </a:rPr>
              <a:t>communication handled through </a:t>
            </a:r>
            <a:r>
              <a:rPr lang="en-US" sz="2800" dirty="0" err="1">
                <a:solidFill>
                  <a:schemeClr val="bg1"/>
                </a:solidFill>
              </a:rPr>
              <a:t>PyTorch</a:t>
            </a:r>
            <a:r>
              <a:rPr lang="en-US" sz="2800" dirty="0">
                <a:solidFill>
                  <a:schemeClr val="bg1"/>
                </a:solidFill>
              </a:rPr>
              <a:t> and Transformers libraries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7.Each </a:t>
            </a:r>
            <a:r>
              <a:rPr lang="en-US" sz="2800" dirty="0">
                <a:solidFill>
                  <a:schemeClr val="bg1"/>
                </a:solidFill>
              </a:rPr>
              <a:t>model operates independently but shares outputs sequentially for efficient processing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8.The </a:t>
            </a:r>
            <a:r>
              <a:rPr lang="en-US" sz="2800" dirty="0">
                <a:solidFill>
                  <a:schemeClr val="bg1"/>
                </a:solidFill>
              </a:rPr>
              <a:t>overall system ensures smooth data flow: Audio → Text → Speaker Labels → Summary.</a:t>
            </a:r>
          </a:p>
          <a:p>
            <a:pPr marL="690881" marR="0" lvl="1" indent="-345439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0" scaled="0"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/>
        </p:nvSpPr>
        <p:spPr>
          <a:xfrm>
            <a:off x="3445907" y="225058"/>
            <a:ext cx="11396187" cy="99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35" b="1" i="0" u="none" strike="noStrike" cap="none" dirty="0">
                <a:solidFill>
                  <a:srgbClr val="FFFFFF"/>
                </a:solidFill>
                <a:sym typeface="Arial"/>
              </a:rPr>
              <a:t>Training and Evaluation</a:t>
            </a:r>
            <a:endParaRPr b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0" y="1275687"/>
            <a:ext cx="15321280" cy="827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 pre-trained models from Hugging Face —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facebook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/wav2vec2-base-960h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for transcription,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pyannote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/speaker-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diarization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for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diarization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, and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facebook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/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bart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-large-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cnn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for summarization.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Models were fine-tuned and tested on sample audio datasets to validate accuracy and 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Evaluated performance using metrics like Word Error Rate (WER) for transcription and Speaker Error Rate (SER) for 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diarization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Observed that Wav2Vec2 achieved high transcription accuracy even with noisy audio.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SpeechBrain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n-US" altLang="en-US" sz="28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PyAnnote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correctly identified speaker boundaries in multi-speaker clips.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BART summarizer produced grammatically accurate and context-rich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Validation ensured smooth integration between models with minimal data loss between stages.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Final evaluation confirmed consistent results in both short and long audio samples, ensuring reliability for real-world speech data.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996</Words>
  <Application>Microsoft Office PowerPoint</Application>
  <PresentationFormat>Custom</PresentationFormat>
  <Paragraphs>202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SimSun</vt:lpstr>
      <vt:lpstr>Arial</vt:lpstr>
      <vt:lpstr>Arial Unicode MS</vt:lpstr>
      <vt:lpstr>Calibri</vt:lpstr>
      <vt:lpstr>Lucida Fax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SYS</dc:creator>
  <cp:lastModifiedBy>SYS</cp:lastModifiedBy>
  <cp:revision>20</cp:revision>
  <dcterms:modified xsi:type="dcterms:W3CDTF">2025-11-13T11:24:59Z</dcterms:modified>
</cp:coreProperties>
</file>